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53429D-A33D-45CC-B11A-0D2CE2A6DB11}">
  <a:tblStyle styleId="{7453429D-A33D-45CC-B11A-0D2CE2A6DB1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964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305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7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02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0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01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9654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0705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9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883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283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046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035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314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07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2163763"/>
            <a:ext cx="38480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86300" y="2163763"/>
            <a:ext cx="38480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153024" y="2333625"/>
            <a:ext cx="4800600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152524" y="447675"/>
            <a:ext cx="4800600" cy="5734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834481" y="15080"/>
            <a:ext cx="3551236" cy="784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124450"/>
            <a:ext cx="8867774" cy="17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352800" y="622935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foodwastemovie.com/abou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recycle/reducing-wasted-food-basi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09600" y="1143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Project 3: Generation of Renewable Energy from Food Waste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0900" y="3150975"/>
            <a:ext cx="9082200" cy="179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Emily Hoffman - Dixie He</a:t>
            </a:r>
            <a:r>
              <a:rPr lang="en-US" sz="3000" i="1">
                <a:solidFill>
                  <a:schemeClr val="dk1"/>
                </a:solidFill>
              </a:rPr>
              <a:t>ights High School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Jillian Richmond - Scarlet Oaks High School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 is funded by the National Science Foundation</a:t>
            </a: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grant # EEC-1404766.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5181600"/>
            <a:ext cx="1676399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47700" y="5637985"/>
            <a:ext cx="7848599" cy="47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47700" y="614975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2"/>
                </a:solidFill>
              </a:rPr>
              <a:t>Research Tasks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812" y="1568749"/>
            <a:ext cx="2790374" cy="372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160" y="1568750"/>
            <a:ext cx="2790374" cy="372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99" y="1561662"/>
            <a:ext cx="2800998" cy="373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Research Tasks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227" y="1776611"/>
            <a:ext cx="3135547" cy="39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850" y="1776612"/>
            <a:ext cx="2952929" cy="39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78625"/>
            <a:ext cx="3065425" cy="393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58645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2"/>
                </a:solidFill>
              </a:rPr>
              <a:t>Timeline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7" y="1603974"/>
            <a:ext cx="9055125" cy="36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Gas Production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50" y="1854425"/>
            <a:ext cx="8310274" cy="47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5100" y="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2"/>
                </a:solidFill>
              </a:rPr>
              <a:t>Biogas Composition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5937"/>
            <a:ext cx="46101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375" y="1995475"/>
            <a:ext cx="46196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90962"/>
            <a:ext cx="46101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775" y="2147875"/>
            <a:ext cx="46196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Chemical Oxygen Demand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2562925"/>
            <a:ext cx="45815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3925" y="2562924"/>
            <a:ext cx="4580070" cy="27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47700" y="639225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pH and Ammonia 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223" y="2369150"/>
            <a:ext cx="4911726" cy="307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78850"/>
            <a:ext cx="4258227" cy="307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Plan Richmond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Subject: 11th-12th Grade Biochemistry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Topic: </a:t>
            </a:r>
            <a:r>
              <a:rPr lang="en-US" sz="2400">
                <a:solidFill>
                  <a:schemeClr val="dk1"/>
                </a:solidFill>
              </a:rPr>
              <a:t>Physical and Chemical Properties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Idea: </a:t>
            </a:r>
            <a:r>
              <a:rPr lang="en-US" sz="2400">
                <a:solidFill>
                  <a:schemeClr val="dk1"/>
                </a:solidFill>
              </a:rPr>
              <a:t>Waste Disposal and Separation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Questions: How can we use Physical and Chemical Properties to sort trash?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352250" y="871650"/>
            <a:ext cx="3487500" cy="68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48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Hook: Mr. Trash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37150"/>
            <a:ext cx="5080199" cy="28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700" y="1252050"/>
            <a:ext cx="5153599" cy="268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1750" y="2761372"/>
            <a:ext cx="4992238" cy="268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647700" y="6435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Activity 2 and 3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28100" y="1611125"/>
            <a:ext cx="8411999" cy="400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Activity 2: Webquest on Physical and Chemical Changes and Properties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Activity 3:  Home Study on the amount and types of trash students produce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62925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Outline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86000" y="1653386"/>
            <a:ext cx="7848599" cy="355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Abstract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Background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Goals and Objectives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Training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Methodology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Research Tasks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Timeline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Results for Experiment 1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Unit Plans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47700" y="6435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Challenge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14325" y="1611123"/>
            <a:ext cx="7848599" cy="400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Design a process to sort out six different materials by using their physical or chemical properties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5215571"/>
            <a:ext cx="1511324" cy="16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325" y="4629148"/>
            <a:ext cx="167662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7962" y="5198246"/>
            <a:ext cx="1981200" cy="168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9162" y="4979850"/>
            <a:ext cx="1981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2800" y="5420000"/>
            <a:ext cx="1981199" cy="14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Plan Hoffman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Topic: Waste Management and Climate Change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Idea: </a:t>
            </a:r>
            <a:r>
              <a:rPr lang="en-US" sz="2400">
                <a:solidFill>
                  <a:schemeClr val="dk1"/>
                </a:solidFill>
              </a:rPr>
              <a:t>Waste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Question: How can we eliminate waste in landfills while using the byproducts sustainably?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Unit Plan: Hoffman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692775" y="1811700"/>
            <a:ext cx="4841699" cy="390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Hook: Students will watch the documentary</a:t>
            </a:r>
            <a:r>
              <a:rPr lang="en-US" i="1">
                <a:solidFill>
                  <a:schemeClr val="dk1"/>
                </a:solidFill>
              </a:rPr>
              <a:t> Just Eat it, a food waste story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Activity 1: Composting and Waste EPA WebQuest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Activity 2:  Macrorganism Discovery Lab and Mature Compost Analysis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Challenge: Design a small batch compost container and analyze the progress of the compost, making adjustments as measurements are taken.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25" y="1811700"/>
            <a:ext cx="3280974" cy="2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99600" y="3992175"/>
            <a:ext cx="32811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http://www.foodwastemovie.com/about/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0875" y="4976925"/>
            <a:ext cx="36957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57500" y="543700"/>
            <a:ext cx="7848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Abstract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1522144"/>
            <a:ext cx="7848599" cy="533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Purpose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Determining ratio of food waste to primary sludge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Relationship to climate change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Methane gas as energy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729025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1872025"/>
            <a:ext cx="7848599" cy="38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2013, the US disposed more than 35 million tons of food waste. 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The average household waste $2,275 worth of groceries every year</a:t>
            </a:r>
          </a:p>
          <a:p>
            <a:pPr lvl="0" indent="-6350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24% of the food wasted is Fruits and Vegetables</a:t>
            </a:r>
          </a:p>
          <a:p>
            <a:pPr lvl="0" indent="-63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Landfills v. Composting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0" y="5821350"/>
            <a:ext cx="69341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(2015) “Reducing food waste basics.”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 &lt;</a:t>
            </a:r>
            <a:r>
              <a:rPr lang="en-US" sz="10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http://www2.epa.gov/recycle/reducing-wasted-food-basics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(Jun. 29, 2015)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Giesler, Jennifer. (2012) “Nationwide Food Waste.”  &lt;http://portfolios.scad.edu/gallery/5938833/Nationwide-Food-Waste-Infograpic&gt; (Jun. 29, 2015)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28575" y="565662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Anaerobic Digestion Process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0" y="59436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2015) “Food Waste Recycling.” </a:t>
            </a:r>
            <a:r>
              <a:rPr lang="en-US" sz="1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GenEco, 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&lt;http://www.geneco.uk.com/Food-waste-recycling/Process.aspx&gt; (Jun. 29, 2015)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8425"/>
            <a:ext cx="5931300" cy="35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605" y="1885330"/>
            <a:ext cx="3511375" cy="3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Goals and Objectives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2163761"/>
            <a:ext cx="7848599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Objective 1: To optimize the ratio of food waste to primary sludge for maximum methane generation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Objective 2: To study the stability of the anaerobic digestion process when food waste and primary sludge are used as substrates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47700" y="5437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70900" y="1468550"/>
            <a:ext cx="8554799" cy="424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Experimental set up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BMP Serum Bottle Test</a:t>
            </a: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Analytical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and Volatile Suspended Solid</a:t>
            </a:r>
            <a:r>
              <a:rPr lang="en-US" sz="3200">
                <a:solidFill>
                  <a:schemeClr val="dk1"/>
                </a:solidFill>
              </a:rPr>
              <a:t>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Oxygen Demand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of Ammonia 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GC-TCD (CH4 and CO2)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GC-FID (Volatile Fatty Acids)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</a:p>
        </p:txBody>
      </p:sp>
      <p:graphicFrame>
        <p:nvGraphicFramePr>
          <p:cNvPr id="141" name="Shape 141"/>
          <p:cNvGraphicFramePr/>
          <p:nvPr/>
        </p:nvGraphicFramePr>
        <p:xfrm>
          <a:off x="228600" y="207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{7453429D-A33D-45CC-B11A-0D2CE2A6DB11}</a:tableStyleId>
              </a:tblPr>
              <a:tblGrid>
                <a:gridCol w="1466850"/>
                <a:gridCol w="933450"/>
                <a:gridCol w="1200150"/>
                <a:gridCol w="1200150"/>
              </a:tblGrid>
              <a:tr h="73817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Experiment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Ratio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Ratio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Ratio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 (Without Buffer)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</a:t>
                      </a:r>
                      <a:r>
                        <a:rPr lang="en-US" sz="1800"/>
                        <a:t>3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</a:t>
                      </a:r>
                      <a:r>
                        <a:rPr lang="en-US" sz="1800"/>
                        <a:t>1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/>
                        <a:t>1:9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 (Buffer)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</a:t>
                      </a:r>
                      <a:r>
                        <a:rPr lang="en-US" sz="1800"/>
                        <a:t>3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</a:t>
                      </a:r>
                      <a:r>
                        <a:rPr lang="en-US" sz="1800"/>
                        <a:t>1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/>
                        <a:t>1:9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Controls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FW only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 only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only</a:t>
                      </a: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2" name="Shape 142"/>
          <p:cNvSpPr txBox="1"/>
          <p:nvPr/>
        </p:nvSpPr>
        <p:spPr>
          <a:xfrm>
            <a:off x="1802325" y="5251475"/>
            <a:ext cx="5257799" cy="13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FW - Food Waste obtained from Center Court (UC)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 - Primary Sludge obtained from Fairfield WWTP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- Inoculate obtained from Fairfield WWTP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512" y="2046286"/>
            <a:ext cx="2274886" cy="3033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47700" y="614975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2"/>
                </a:solidFill>
              </a:rPr>
              <a:t>Research Tasks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5715000" y="6229350"/>
            <a:ext cx="1447800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00" y="2715249"/>
            <a:ext cx="2635574" cy="35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625" y="557925"/>
            <a:ext cx="2464524" cy="328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28325" y="1653925"/>
            <a:ext cx="4348499" cy="41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/>
              <a:t>Anaerobic Chamber</a:t>
            </a:r>
          </a:p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/>
              <a:t>95% Nitrogen</a:t>
            </a:r>
          </a:p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/>
              <a:t>5% Hydrogen</a:t>
            </a:r>
          </a:p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/>
              <a:t>Prepared Overnight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/>
              <a:t>No Oxygen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(4:3)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Project 3: Generation of Renewable Energy from Food Waste</vt:lpstr>
      <vt:lpstr>Project Outline</vt:lpstr>
      <vt:lpstr>Abstract</vt:lpstr>
      <vt:lpstr>Background</vt:lpstr>
      <vt:lpstr>Anaerobic Digestion Process</vt:lpstr>
      <vt:lpstr>Goals and Objectives</vt:lpstr>
      <vt:lpstr>Training</vt:lpstr>
      <vt:lpstr>Methodology</vt:lpstr>
      <vt:lpstr>Research Tasks</vt:lpstr>
      <vt:lpstr>Research Tasks</vt:lpstr>
      <vt:lpstr>Research Tasks</vt:lpstr>
      <vt:lpstr>Timeline</vt:lpstr>
      <vt:lpstr>Gas Production</vt:lpstr>
      <vt:lpstr>Biogas Composition</vt:lpstr>
      <vt:lpstr>Chemical Oxygen Demand</vt:lpstr>
      <vt:lpstr>pH and Ammonia </vt:lpstr>
      <vt:lpstr>Unit Plan Richmond Subject: 11th-12th Grade Biochemistry</vt:lpstr>
      <vt:lpstr>Hook: Mr. Trash  </vt:lpstr>
      <vt:lpstr>Activity 2 and 3</vt:lpstr>
      <vt:lpstr>Challenge</vt:lpstr>
      <vt:lpstr>Unit Plan Hoffman</vt:lpstr>
      <vt:lpstr>Unit Plan: Hoffman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3: Generation of Renewable Energy from Food Waste</dc:title>
  <dc:creator>User</dc:creator>
  <cp:lastModifiedBy>User</cp:lastModifiedBy>
  <cp:revision>1</cp:revision>
  <dcterms:modified xsi:type="dcterms:W3CDTF">2015-07-27T13:33:45Z</dcterms:modified>
</cp:coreProperties>
</file>